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53"/>
  </p:handoutMasterIdLst>
  <p:sldIdLst>
    <p:sldId id="327" r:id="rId4"/>
    <p:sldId id="330" r:id="rId5"/>
    <p:sldId id="331" r:id="rId7"/>
    <p:sldId id="376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3" r:id="rId44"/>
    <p:sldId id="322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 showGuide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7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0" Type="http://schemas.openxmlformats.org/officeDocument/2006/relationships/customXml" Target="../customXml/item3.xml"/><Relationship Id="rId6" Type="http://schemas.openxmlformats.org/officeDocument/2006/relationships/notesMaster" Target="notesMasters/notesMaster1.xml"/><Relationship Id="rId59" Type="http://schemas.openxmlformats.org/officeDocument/2006/relationships/customXml" Target="../customXml/item2.xml"/><Relationship Id="rId58" Type="http://schemas.openxmlformats.org/officeDocument/2006/relationships/customXml" Target="../customXml/item1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uadro de texto 4"/>
          <p:cNvSpPr txBox="1"/>
          <p:nvPr/>
        </p:nvSpPr>
        <p:spPr>
          <a:xfrm>
            <a:off x="922655" y="1663700"/>
            <a:ext cx="10361295" cy="4340225"/>
          </a:xfrm>
          <a:prstGeom prst="rect">
            <a:avLst/>
          </a:prstGeom>
        </p:spPr>
        <p:txBody>
          <a:bodyPr>
            <a:noAutofit/>
          </a:bodyPr>
          <a:p>
            <a:r>
              <a:rPr sz="1600" b="1"/>
              <a:t>Request Data:</a:t>
            </a:r>
            <a:endParaRPr sz="1600" b="1"/>
          </a:p>
          <a:p>
            <a:r>
              <a:rPr sz="1600"/>
              <a:t>Fetch Falcon 9 launch data from Wikipedia.</a:t>
            </a:r>
            <a:endParaRPr sz="1600"/>
          </a:p>
          <a:p>
            <a:endParaRPr sz="1600"/>
          </a:p>
          <a:p>
            <a:r>
              <a:rPr sz="1600" b="1"/>
              <a:t>Parse HTML Response:</a:t>
            </a:r>
            <a:endParaRPr sz="1600" b="1"/>
          </a:p>
          <a:p>
            <a:r>
              <a:rPr sz="1600"/>
              <a:t>Create a BeautifulSoup object from the HTML content.</a:t>
            </a:r>
            <a:endParaRPr sz="1600"/>
          </a:p>
          <a:p>
            <a:endParaRPr sz="1600"/>
          </a:p>
          <a:p>
            <a:r>
              <a:rPr sz="1600" b="1"/>
              <a:t>Extract Table Headers:</a:t>
            </a:r>
            <a:endParaRPr sz="1600" b="1"/>
          </a:p>
          <a:p>
            <a:r>
              <a:rPr sz="1600"/>
              <a:t>Identify and extract column names from the HTML table header.</a:t>
            </a:r>
            <a:endParaRPr sz="1600"/>
          </a:p>
          <a:p>
            <a:endParaRPr sz="1600"/>
          </a:p>
          <a:p>
            <a:r>
              <a:rPr sz="1600" b="1"/>
              <a:t>Parse Table Data:</a:t>
            </a:r>
            <a:endParaRPr sz="1600" b="1"/>
          </a:p>
          <a:p>
            <a:r>
              <a:rPr sz="1600"/>
              <a:t>Collect data by parsing the rows and cells of the HTML tables.</a:t>
            </a:r>
            <a:endParaRPr sz="1600"/>
          </a:p>
          <a:p>
            <a:endParaRPr sz="1600"/>
          </a:p>
          <a:p>
            <a:r>
              <a:rPr sz="1600" b="1"/>
              <a:t>Organize Data:</a:t>
            </a:r>
            <a:endParaRPr sz="1600" b="1"/>
          </a:p>
          <a:p>
            <a:pPr>
              <a:buFont typeface="Arial" panose="020B0604020202020204"/>
              <a:buChar char="•"/>
            </a:pPr>
            <a:r>
              <a:rPr sz="1600"/>
              <a:t>Create a dictionary from the parsed data.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Convert the dictionary into a DataFrame.</a:t>
            </a:r>
            <a:endParaRPr sz="1600"/>
          </a:p>
          <a:p>
            <a:endParaRPr sz="1600"/>
          </a:p>
          <a:p>
            <a:r>
              <a:rPr sz="1600" b="1"/>
              <a:t>Export Data:</a:t>
            </a:r>
            <a:endParaRPr sz="1600" b="1"/>
          </a:p>
          <a:p>
            <a:r>
              <a:rPr sz="1600"/>
              <a:t>Save the DataFrame to a CSV file for further analysis.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789305" y="1528445"/>
            <a:ext cx="10550525" cy="5269865"/>
          </a:xfrm>
          <a:prstGeom prst="rect">
            <a:avLst/>
          </a:prstGeom>
        </p:spPr>
        <p:txBody>
          <a:bodyPr>
            <a:noAutofit/>
          </a:bodyPr>
          <a:p>
            <a:pPr indent="0">
              <a:buNone/>
            </a:pPr>
            <a:r>
              <a:rPr sz="1600" b="1"/>
              <a:t>Perform EDA:</a:t>
            </a:r>
            <a:endParaRPr sz="1600" b="1"/>
          </a:p>
          <a:p>
            <a:r>
              <a:rPr sz="1600"/>
              <a:t>Analyze the data and determine labels for the dependent variable (landing outcome).</a:t>
            </a:r>
            <a:endParaRPr sz="1600"/>
          </a:p>
          <a:p>
            <a:pPr indent="0">
              <a:buNone/>
            </a:pPr>
            <a:r>
              <a:rPr sz="1600" b="1"/>
              <a:t>Calculate Metrics:</a:t>
            </a:r>
            <a:endParaRPr sz="1600" b="1"/>
          </a:p>
          <a:p>
            <a:pPr lvl="1">
              <a:buFont typeface="Arial" panose="020B0604020202020204"/>
              <a:buChar char="◦"/>
            </a:pPr>
            <a:r>
              <a:rPr sz="1600"/>
              <a:t>Total launches for each site.</a:t>
            </a:r>
            <a:endParaRPr sz="1600"/>
          </a:p>
          <a:p>
            <a:pPr lvl="1">
              <a:buFont typeface="Arial" panose="020B0604020202020204"/>
              <a:buChar char="◦"/>
            </a:pPr>
            <a:r>
              <a:rPr sz="1600"/>
              <a:t>Count and frequency of orbit types.</a:t>
            </a:r>
            <a:endParaRPr sz="1600"/>
          </a:p>
          <a:p>
            <a:pPr lvl="1">
              <a:buFont typeface="Arial" panose="020B0604020202020204"/>
              <a:buChar char="◦"/>
            </a:pPr>
            <a:r>
              <a:rPr sz="1600"/>
              <a:t>Count and frequency of mission outcomes per orbit type.</a:t>
            </a:r>
            <a:endParaRPr sz="1600"/>
          </a:p>
          <a:p>
            <a:pPr indent="0">
              <a:buNone/>
            </a:pPr>
            <a:r>
              <a:rPr sz="1600" b="1"/>
              <a:t>Create Binary Landing Outcome:</a:t>
            </a:r>
            <a:endParaRPr sz="1600" b="1"/>
          </a:p>
          <a:p>
            <a:pPr lvl="1">
              <a:buFont typeface="Arial" panose="020B0604020202020204"/>
              <a:buChar char="◦"/>
            </a:pPr>
            <a:r>
              <a:rPr sz="1600"/>
              <a:t>Define the landing outcome column:</a:t>
            </a:r>
            <a:endParaRPr sz="1600"/>
          </a:p>
          <a:p>
            <a:pPr lvl="2">
              <a:buFont typeface="Arial" panose="020B0604020202020204"/>
              <a:buChar char="•"/>
            </a:pPr>
            <a:r>
              <a:rPr sz="1600"/>
              <a:t>True Ocean: Successful landing in a specific ocean region.</a:t>
            </a:r>
            <a:endParaRPr sz="1600"/>
          </a:p>
          <a:p>
            <a:pPr lvl="2">
              <a:buFont typeface="Arial" panose="020B0604020202020204"/>
              <a:buChar char="•"/>
            </a:pPr>
            <a:r>
              <a:rPr sz="1600"/>
              <a:t>False Ocean: Unsuccessful landing in the ocean.</a:t>
            </a:r>
            <a:endParaRPr sz="1600"/>
          </a:p>
          <a:p>
            <a:pPr lvl="2">
              <a:buFont typeface="Arial" panose="020B0604020202020204"/>
              <a:buChar char="•"/>
            </a:pPr>
            <a:r>
              <a:rPr sz="1600"/>
              <a:t>True RTLS: Successful landing on a ground pad.</a:t>
            </a:r>
            <a:endParaRPr sz="1600"/>
          </a:p>
          <a:p>
            <a:pPr lvl="2">
              <a:buFont typeface="Arial" panose="020B0604020202020204"/>
              <a:buChar char="•"/>
            </a:pPr>
            <a:r>
              <a:rPr sz="1600"/>
              <a:t>False RTLS: Unsuccessful landing on a ground pad.</a:t>
            </a:r>
            <a:endParaRPr sz="1600"/>
          </a:p>
          <a:p>
            <a:pPr lvl="2">
              <a:buFont typeface="Arial" panose="020B0604020202020204"/>
              <a:buChar char="•"/>
            </a:pPr>
            <a:r>
              <a:rPr sz="1600"/>
              <a:t>True ASDS: Successful landing on a drone ship.</a:t>
            </a:r>
            <a:endParaRPr sz="1600"/>
          </a:p>
          <a:p>
            <a:pPr lvl="2">
              <a:buFont typeface="Arial" panose="020B0604020202020204"/>
              <a:buChar char="•"/>
            </a:pPr>
            <a:r>
              <a:rPr sz="1600"/>
              <a:t>False ASDS: Unsuccessful landing on a drone ship.</a:t>
            </a:r>
            <a:endParaRPr sz="1600"/>
          </a:p>
          <a:p>
            <a:pPr lvl="1">
              <a:buFont typeface="Arial" panose="020B0604020202020204"/>
              <a:buChar char="◦"/>
            </a:pPr>
            <a:r>
              <a:rPr sz="1600"/>
              <a:t>Convert outcomes to binary: 1 for success, 0 for failure.</a:t>
            </a:r>
            <a:endParaRPr sz="1600"/>
          </a:p>
          <a:p>
            <a:pPr indent="0">
              <a:buNone/>
            </a:pPr>
            <a:r>
              <a:rPr sz="1600" b="1"/>
              <a:t>Export Data:</a:t>
            </a:r>
            <a:endParaRPr sz="1600" b="1"/>
          </a:p>
          <a:p>
            <a:r>
              <a:rPr sz="1600"/>
              <a:t>Save the processed dataset as a CSV file for further analysis.</a:t>
            </a:r>
            <a:endParaRPr sz="1600"/>
          </a:p>
          <a:p>
            <a:r>
              <a:rPr sz="1600"/>
              <a:t>Notes: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Landing success was not guaranteed for all missions.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True Ocean represented a successful landing in an ocean region.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789305" y="1424940"/>
            <a:ext cx="5525135" cy="5001895"/>
          </a:xfrm>
          <a:prstGeom prst="rect">
            <a:avLst/>
          </a:prstGeom>
        </p:spPr>
        <p:txBody>
          <a:bodyPr>
            <a:noAutofit/>
          </a:bodyPr>
          <a:p>
            <a:pPr>
              <a:spcAft>
                <a:spcPct val="0"/>
              </a:spcAft>
            </a:pPr>
            <a:r>
              <a:rPr sz="2200" b="1"/>
              <a:t>Charts to Create</a:t>
            </a:r>
            <a:endParaRPr sz="2200" b="1"/>
          </a:p>
          <a:p>
            <a:pPr>
              <a:spcAft>
                <a:spcPct val="0"/>
              </a:spcAft>
            </a:pPr>
            <a:endParaRPr sz="2200" b="1"/>
          </a:p>
          <a:p>
            <a:pPr>
              <a:buAutoNum type="arabicPeriod"/>
            </a:pPr>
            <a:r>
              <a:rPr sz="1600"/>
              <a:t>Flight Number vs. Payload:</a:t>
            </a:r>
            <a:endParaRPr sz="1600"/>
          </a:p>
          <a:p>
            <a:r>
              <a:rPr sz="1600"/>
              <a:t>Use a scatter plot to observe how payload mass varies with the flight number.</a:t>
            </a:r>
            <a:endParaRPr sz="1600"/>
          </a:p>
          <a:p>
            <a:endParaRPr sz="1600"/>
          </a:p>
          <a:p>
            <a:r>
              <a:rPr lang="es-ES" sz="1600"/>
              <a:t>2. </a:t>
            </a:r>
            <a:r>
              <a:rPr sz="1600"/>
              <a:t>Flight Number vs. Launch Site:</a:t>
            </a:r>
            <a:endParaRPr sz="1600"/>
          </a:p>
          <a:p>
            <a:r>
              <a:rPr sz="1600"/>
              <a:t>Plot a scatter plot to examine how flight numbers are distributed across launch sites.</a:t>
            </a:r>
            <a:endParaRPr sz="1600"/>
          </a:p>
          <a:p>
            <a:endParaRPr sz="1600"/>
          </a:p>
          <a:p>
            <a:r>
              <a:rPr lang="es-ES" sz="1600"/>
              <a:t>3. </a:t>
            </a:r>
            <a:r>
              <a:rPr sz="1600"/>
              <a:t>Payload Mass (kg) vs. Launch Site:</a:t>
            </a:r>
            <a:endParaRPr sz="1600"/>
          </a:p>
          <a:p>
            <a:r>
              <a:rPr sz="1600"/>
              <a:t>Create a bar chart to compare payload capacities across different launch sites.</a:t>
            </a:r>
            <a:endParaRPr sz="1600"/>
          </a:p>
          <a:p>
            <a:endParaRPr sz="1600"/>
          </a:p>
          <a:p>
            <a:pPr indent="0">
              <a:buNone/>
            </a:pPr>
            <a:r>
              <a:rPr lang="es-ES" sz="1600"/>
              <a:t>4.</a:t>
            </a:r>
            <a:r>
              <a:rPr sz="1600"/>
              <a:t>Payload Mass (kg) vs. Orbit Type:</a:t>
            </a:r>
            <a:endParaRPr sz="1600"/>
          </a:p>
          <a:p>
            <a:r>
              <a:rPr sz="1600"/>
              <a:t>Use a bar chart to show how payload mass varies across different orbit types.</a:t>
            </a:r>
            <a:endParaRPr sz="1600"/>
          </a:p>
          <a:p>
            <a:pPr>
              <a:spcAft>
                <a:spcPct val="0"/>
              </a:spcAft>
            </a:pPr>
            <a:endParaRPr sz="1600"/>
          </a:p>
        </p:txBody>
      </p:sp>
      <p:sp>
        <p:nvSpPr>
          <p:cNvPr id="6" name="Cuadro de texto 5"/>
          <p:cNvSpPr txBox="1"/>
          <p:nvPr/>
        </p:nvSpPr>
        <p:spPr>
          <a:xfrm>
            <a:off x="6314440" y="1424940"/>
            <a:ext cx="5126355" cy="4502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spcAft>
                <a:spcPct val="0"/>
              </a:spcAft>
            </a:pPr>
            <a:r>
              <a:rPr sz="2200" b="1">
                <a:sym typeface="+mn-ea"/>
              </a:rPr>
              <a:t>Analysis</a:t>
            </a:r>
            <a:endParaRPr sz="2200" b="1">
              <a:sym typeface="+mn-ea"/>
            </a:endParaRPr>
          </a:p>
          <a:p>
            <a:pPr>
              <a:spcAft>
                <a:spcPct val="0"/>
              </a:spcAft>
            </a:pPr>
            <a:endParaRPr sz="2200" b="1"/>
          </a:p>
          <a:p>
            <a:pPr>
              <a:buFont typeface="Arial" panose="020B0604020202020204"/>
              <a:buChar char="•"/>
            </a:pPr>
            <a:r>
              <a:rPr sz="1600" b="1">
                <a:sym typeface="+mn-ea"/>
              </a:rPr>
              <a:t>Scatter Plots:</a:t>
            </a:r>
            <a:endParaRPr sz="1600" b="1"/>
          </a:p>
          <a:p>
            <a:r>
              <a:rPr sz="1600">
                <a:sym typeface="+mn-ea"/>
              </a:rPr>
              <a:t>Reveal relationships between numerical variables. For example:</a:t>
            </a:r>
            <a:endParaRPr sz="1600"/>
          </a:p>
          <a:p>
            <a:pPr lvl="1">
              <a:buFont typeface="Arial" panose="020B0604020202020204"/>
              <a:buChar char="◦"/>
            </a:pPr>
            <a:r>
              <a:rPr sz="1600">
                <a:sym typeface="+mn-ea"/>
              </a:rPr>
              <a:t>Flight number trends may indicate improvements in payload capacity over time.</a:t>
            </a:r>
            <a:endParaRPr sz="1600"/>
          </a:p>
          <a:p>
            <a:pPr lvl="1">
              <a:buFont typeface="Arial" panose="020B0604020202020204"/>
              <a:buChar char="◦"/>
            </a:pPr>
            <a:r>
              <a:rPr sz="1600">
                <a:sym typeface="+mn-ea"/>
              </a:rPr>
              <a:t>Comparing payload mass across launch sites might show site-specific payload capabilities.</a:t>
            </a:r>
            <a:endParaRPr sz="1600">
              <a:sym typeface="+mn-ea"/>
            </a:endParaRPr>
          </a:p>
          <a:p>
            <a:pPr lvl="1">
              <a:buFont typeface="Arial" panose="020B0604020202020204"/>
              <a:buChar char="◦"/>
            </a:pPr>
            <a:endParaRPr sz="1600"/>
          </a:p>
          <a:p>
            <a:pPr>
              <a:buFont typeface="Arial" panose="020B0604020202020204"/>
              <a:buChar char="•"/>
            </a:pPr>
            <a:r>
              <a:rPr sz="1600" b="1">
                <a:sym typeface="+mn-ea"/>
              </a:rPr>
              <a:t>Bar Charts:</a:t>
            </a:r>
            <a:endParaRPr sz="1600" b="1"/>
          </a:p>
          <a:p>
            <a:r>
              <a:rPr sz="1600">
                <a:sym typeface="+mn-ea"/>
              </a:rPr>
              <a:t>Useful for categorical comparisons, such as:</a:t>
            </a:r>
            <a:endParaRPr sz="1600"/>
          </a:p>
          <a:p>
            <a:pPr lvl="1">
              <a:buFont typeface="Arial" panose="020B0604020202020204"/>
              <a:buChar char="◦"/>
            </a:pPr>
            <a:r>
              <a:rPr sz="1600">
                <a:sym typeface="+mn-ea"/>
              </a:rPr>
              <a:t>Launch site performance and payload mass distributions.</a:t>
            </a:r>
            <a:endParaRPr sz="1600"/>
          </a:p>
          <a:p>
            <a:pPr lvl="1">
              <a:buFont typeface="Arial" panose="020B0604020202020204"/>
              <a:buChar char="◦"/>
            </a:pPr>
            <a:r>
              <a:rPr sz="1600">
                <a:sym typeface="+mn-ea"/>
              </a:rPr>
              <a:t>Orbit type preferences for heavier or lighter payloads.</a:t>
            </a:r>
            <a:endParaRPr sz="1600"/>
          </a:p>
          <a:p>
            <a:endParaRPr sz="1600" i="1">
              <a:sym typeface="+mn-ea"/>
            </a:endParaRPr>
          </a:p>
          <a:p>
            <a:r>
              <a:rPr sz="1600" i="1">
                <a:sym typeface="+mn-ea"/>
              </a:rPr>
              <a:t>Objective: Identify patterns or relationships that could be relevant for machine learning models.</a:t>
            </a:r>
            <a:endParaRPr lang="es-ES" altLang="en-US" sz="1600" i="1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770890" y="1381760"/>
            <a:ext cx="10222865" cy="4685665"/>
          </a:xfrm>
          <a:prstGeom prst="rect">
            <a:avLst/>
          </a:prstGeom>
        </p:spPr>
        <p:txBody>
          <a:bodyPr>
            <a:noAutofit/>
          </a:bodyPr>
          <a:p>
            <a:r>
              <a:rPr sz="1600"/>
              <a:t>Date of First Successful Landing on Ground Pad</a:t>
            </a:r>
            <a:endParaRPr sz="1600"/>
          </a:p>
          <a:p>
            <a:pPr indent="457200"/>
            <a:r>
              <a:rPr sz="1600"/>
              <a:t>Identify the date when SpaceX achieved its first successful ground pad landing.</a:t>
            </a:r>
            <a:endParaRPr sz="1600"/>
          </a:p>
          <a:p>
            <a:endParaRPr sz="1600"/>
          </a:p>
          <a:p>
            <a:r>
              <a:rPr sz="1600"/>
              <a:t>Boosters with Successful Drone Ship Landings (Payload Mass Between 4,000 and 6,000)</a:t>
            </a:r>
            <a:endParaRPr sz="1600"/>
          </a:p>
          <a:p>
            <a:pPr indent="457200"/>
            <a:r>
              <a:rPr sz="1600"/>
              <a:t>List boosters that successfully landed on a drone ship with payload mass between 4,000 kg and 6,000 kg.</a:t>
            </a:r>
            <a:endParaRPr sz="1600"/>
          </a:p>
          <a:p>
            <a:endParaRPr sz="1600"/>
          </a:p>
          <a:p>
            <a:r>
              <a:rPr sz="1600"/>
              <a:t>Total Number of Successful and Failed Missions</a:t>
            </a:r>
            <a:endParaRPr sz="1600"/>
          </a:p>
          <a:p>
            <a:pPr indent="457200"/>
            <a:r>
              <a:rPr sz="1600"/>
              <a:t>Count the total number of successful and failed SpaceX missions.</a:t>
            </a:r>
            <a:endParaRPr sz="1600"/>
          </a:p>
          <a:p>
            <a:endParaRPr sz="1600"/>
          </a:p>
          <a:p>
            <a:r>
              <a:rPr sz="1600"/>
              <a:t>Boosters with Max Payload Carried</a:t>
            </a:r>
            <a:endParaRPr sz="1600"/>
          </a:p>
          <a:p>
            <a:pPr indent="457200"/>
            <a:r>
              <a:rPr sz="1600"/>
              <a:t>Identify which booster versions carried the maximum payload.</a:t>
            </a:r>
            <a:endParaRPr sz="1600"/>
          </a:p>
          <a:p>
            <a:endParaRPr sz="1600"/>
          </a:p>
          <a:p>
            <a:r>
              <a:rPr sz="1600"/>
              <a:t>Failed Drone Ship Landings in 2015 (Booster Version and Launch Site)</a:t>
            </a:r>
            <a:endParaRPr sz="1600"/>
          </a:p>
          <a:p>
            <a:pPr indent="457200"/>
            <a:r>
              <a:rPr sz="1600"/>
              <a:t>List the failed landing outcomes on a drone ship in 2015, including booster versions and launch sites.</a:t>
            </a:r>
            <a:endParaRPr sz="1600"/>
          </a:p>
          <a:p>
            <a:endParaRPr sz="1600"/>
          </a:p>
          <a:p>
            <a:r>
              <a:rPr sz="1600"/>
              <a:t>Count of Landing Outcomes Between 2010-06-04 and 2017-03-20 (Descending Order)</a:t>
            </a:r>
            <a:endParaRPr sz="1600"/>
          </a:p>
          <a:p>
            <a:pPr indent="457200"/>
            <a:r>
              <a:rPr sz="1600"/>
              <a:t>Count and display the landing outcomes between June 4, 2010, and March 20, 2017, sorted in descending order of frequency.</a:t>
            </a:r>
            <a:endParaRPr sz="1600"/>
          </a:p>
        </p:txBody>
      </p:sp>
      <p:sp>
        <p:nvSpPr>
          <p:cNvPr id="7" name="Cuadro de texto 6"/>
          <p:cNvSpPr txBox="1"/>
          <p:nvPr/>
        </p:nvSpPr>
        <p:spPr>
          <a:xfrm>
            <a:off x="770890" y="6080760"/>
            <a:ext cx="10077450" cy="314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s-ES"/>
              <a:t>https://github.com/davidlanguage/spacex_ibm/blob/main/4_jupyter-labs-eda-sql-coursera_sqllite.ipynb</a:t>
            </a:r>
            <a:endParaRPr lang="en-US" altLang="es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979805" y="6025515"/>
            <a:ext cx="9978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s-ES"/>
              <a:t>https://github.com/davidlanguage/spacex_ibm/blob/main/6_lab_jupyter_launch_site_location.ipynb</a:t>
            </a:r>
            <a:endParaRPr lang="es-ES" altLang="en-US"/>
          </a:p>
        </p:txBody>
      </p:sp>
      <p:sp>
        <p:nvSpPr>
          <p:cNvPr id="7" name="Cuadro de texto 6"/>
          <p:cNvSpPr txBox="1"/>
          <p:nvPr/>
        </p:nvSpPr>
        <p:spPr>
          <a:xfrm>
            <a:off x="770255" y="1405255"/>
            <a:ext cx="10188575" cy="4697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s-ES"/>
              <a:t>1. Markers</a:t>
            </a:r>
            <a:r>
              <a:rPr lang="es-ES" altLang="en-US"/>
              <a:t>: they are </a:t>
            </a:r>
            <a:r>
              <a:rPr lang="en-US" altLang="es-ES"/>
              <a:t>specific spots on the map.</a:t>
            </a:r>
            <a:endParaRPr lang="en-US" altLang="es-ES"/>
          </a:p>
          <a:p>
            <a:pPr indent="457200"/>
            <a:r>
              <a:rPr lang="en-US" altLang="es-ES"/>
              <a:t>Markers highlight important locations, like landmarks or event sites. You can also attach extra details in popups, providing more context about each place.</a:t>
            </a:r>
            <a:endParaRPr lang="en-US" altLang="es-ES"/>
          </a:p>
          <a:p>
            <a:endParaRPr lang="en-US" altLang="es-ES"/>
          </a:p>
          <a:p>
            <a:r>
              <a:rPr lang="en-US" altLang="es-ES"/>
              <a:t>2. Circles</a:t>
            </a:r>
            <a:r>
              <a:rPr lang="es-ES" altLang="en-US"/>
              <a:t>: They</a:t>
            </a:r>
            <a:r>
              <a:rPr lang="en-US" altLang="es-ES"/>
              <a:t> </a:t>
            </a:r>
            <a:r>
              <a:rPr lang="es-ES" altLang="en-US"/>
              <a:t>r</a:t>
            </a:r>
            <a:r>
              <a:rPr lang="en-US" altLang="es-ES"/>
              <a:t>epresent an area around a central point, defined by a radius.</a:t>
            </a:r>
            <a:endParaRPr lang="en-US" altLang="es-ES"/>
          </a:p>
          <a:p>
            <a:r>
              <a:rPr lang="en-US" altLang="es-ES"/>
              <a:t>    Circles can show the impact of an event, like the coverage of a service, the range of a sensor, or the affected area in a disaster.</a:t>
            </a:r>
            <a:endParaRPr lang="en-US" altLang="es-ES"/>
          </a:p>
          <a:p>
            <a:endParaRPr lang="en-US" altLang="es-ES"/>
          </a:p>
          <a:p>
            <a:r>
              <a:rPr lang="en-US" altLang="es-ES"/>
              <a:t>3. Lines</a:t>
            </a:r>
            <a:r>
              <a:rPr lang="es-ES" altLang="en-US"/>
              <a:t>: They c</a:t>
            </a:r>
            <a:r>
              <a:rPr lang="en-US" altLang="es-ES"/>
              <a:t>onnect different points on the map.</a:t>
            </a:r>
            <a:endParaRPr lang="en-US" altLang="es-ES"/>
          </a:p>
          <a:p>
            <a:r>
              <a:rPr lang="en-US" altLang="es-ES"/>
              <a:t>    Lines help visualize paths, routes, or connections between locations, such as travel routes, migration patterns, or even network connections.</a:t>
            </a:r>
            <a:endParaRPr lang="en-US" altLang="es-ES"/>
          </a:p>
          <a:p>
            <a:endParaRPr lang="en-US" altLang="es-ES"/>
          </a:p>
          <a:p>
            <a:r>
              <a:rPr lang="en-US" altLang="es-ES" i="1"/>
              <a:t>Adding these elements to a folium map lets you create a clearer and more engaging way to present and analyze spatial data, making it easier to spot patterns and understand geographical relationships.</a:t>
            </a:r>
            <a:endParaRPr lang="en-US" altLang="es-ES"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770255" y="6025515"/>
            <a:ext cx="100768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s-ES"/>
              <a:t>https://github.com/davidlanguage/spacex_ibm/blob/main/7_spacex_dash_app.py</a:t>
            </a:r>
            <a:endParaRPr lang="es-ES" altLang="en-US"/>
          </a:p>
        </p:txBody>
      </p:sp>
      <p:sp>
        <p:nvSpPr>
          <p:cNvPr id="7" name="Cuadro de texto 6"/>
          <p:cNvSpPr txBox="1"/>
          <p:nvPr/>
        </p:nvSpPr>
        <p:spPr>
          <a:xfrm>
            <a:off x="675005" y="1639570"/>
            <a:ext cx="10152380" cy="4385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s-ES" b="1"/>
              <a:t>Pie Chart for Launch Success by Site</a:t>
            </a:r>
            <a:r>
              <a:rPr lang="es-ES" altLang="en-US" b="1"/>
              <a:t> (</a:t>
            </a:r>
            <a:r>
              <a:rPr lang="en-US" altLang="es-ES" b="1"/>
              <a:t>get_pie_chart</a:t>
            </a:r>
            <a:r>
              <a:rPr lang="es-ES" altLang="en-US" b="1"/>
              <a:t>)</a:t>
            </a:r>
            <a:endParaRPr lang="es-ES" altLang="en-US" b="1"/>
          </a:p>
          <a:p>
            <a:r>
              <a:rPr lang="en-US" altLang="es-ES"/>
              <a:t>Input: `site-dropdown` (dropdown menu)</a:t>
            </a:r>
            <a:r>
              <a:rPr lang="es-ES" altLang="en-US"/>
              <a:t>.</a:t>
            </a:r>
            <a:endParaRPr lang="en-US" altLang="es-ES"/>
          </a:p>
          <a:p>
            <a:r>
              <a:rPr lang="en-US" altLang="es-ES"/>
              <a:t>Output: `success-pie-chart` (pie chart)</a:t>
            </a:r>
            <a:r>
              <a:rPr lang="es-ES" altLang="en-US"/>
              <a:t>.</a:t>
            </a:r>
            <a:endParaRPr lang="en-US" altLang="es-ES"/>
          </a:p>
          <a:p>
            <a:r>
              <a:rPr lang="en-US" altLang="es-ES"/>
              <a:t>Displays the total number of successful launches for each site. If "ALL" is selected, it shows the distribution across all sites. For a specific site, it shows the success rate for that site.</a:t>
            </a:r>
            <a:r>
              <a:rPr lang="es-ES" altLang="en-US"/>
              <a:t> </a:t>
            </a:r>
            <a:r>
              <a:rPr lang="en-US" altLang="es-ES"/>
              <a:t>Provides a quick visual summary of launch success rates by site.</a:t>
            </a:r>
            <a:endParaRPr lang="en-US" altLang="es-ES"/>
          </a:p>
          <a:p>
            <a:endParaRPr lang="en-US" altLang="es-ES"/>
          </a:p>
          <a:p>
            <a:r>
              <a:rPr lang="en-US" altLang="es-ES" b="1"/>
              <a:t>Scatter Plot for Payload vs. Launch Success</a:t>
            </a:r>
            <a:r>
              <a:rPr lang="es-ES" altLang="en-US" b="1"/>
              <a:t> (</a:t>
            </a:r>
            <a:r>
              <a:rPr lang="en-US" altLang="es-ES" b="1"/>
              <a:t>update_scatter_chart</a:t>
            </a:r>
            <a:r>
              <a:rPr lang="es-ES" altLang="en-US" b="1"/>
              <a:t>)</a:t>
            </a:r>
            <a:endParaRPr lang="en-US" altLang="es-ES" b="1"/>
          </a:p>
          <a:p>
            <a:r>
              <a:rPr lang="en-US" altLang="es-ES"/>
              <a:t>Input: `site-dropdown` (dropdown menu), `payload-slider` (slider for payload mass range)</a:t>
            </a:r>
            <a:r>
              <a:rPr lang="es-ES" altLang="en-US"/>
              <a:t>.</a:t>
            </a:r>
            <a:endParaRPr lang="en-US" altLang="es-ES"/>
          </a:p>
          <a:p>
            <a:r>
              <a:rPr lang="en-US" altLang="es-ES"/>
              <a:t>Output: `success-payload-scatter-chart` (scatter plot)</a:t>
            </a:r>
            <a:r>
              <a:rPr lang="es-ES" altLang="en-US"/>
              <a:t>.</a:t>
            </a:r>
            <a:endParaRPr lang="en-US" altLang="es-ES"/>
          </a:p>
          <a:p>
            <a:r>
              <a:rPr lang="en-US" altLang="es-ES"/>
              <a:t>Shows the correlation between payload mass and launch success. Users can filter by site and payload range. Data points are color-coded by booster version.</a:t>
            </a:r>
            <a:r>
              <a:rPr lang="es-ES" altLang="en-US"/>
              <a:t> </a:t>
            </a:r>
            <a:r>
              <a:rPr lang="en-US" altLang="es-ES"/>
              <a:t>Helps analyze the relationship between payload mass and launch success, highlighting trends and patterns.</a:t>
            </a:r>
            <a:endParaRPr lang="es-E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-635" y="6177280"/>
            <a:ext cx="110191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s-ES"/>
              <a:t>https://github.com/davidlanguage/spacex_ibm/blob/main/8_SpaceX_Machine%20Learning%20Prediction_Part_5.ipynb</a:t>
            </a:r>
            <a:endParaRPr lang="es-ES" altLang="en-US"/>
          </a:p>
        </p:txBody>
      </p:sp>
      <p:sp>
        <p:nvSpPr>
          <p:cNvPr id="7" name="Cuadro de texto 6"/>
          <p:cNvSpPr txBox="1"/>
          <p:nvPr/>
        </p:nvSpPr>
        <p:spPr>
          <a:xfrm>
            <a:off x="0" y="1466215"/>
            <a:ext cx="7458710" cy="4635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s-ES"/>
              <a:t>Data Preparatio</a:t>
            </a:r>
            <a:r>
              <a:rPr lang="es-ES" altLang="en-US"/>
              <a:t>m:</a:t>
            </a:r>
            <a:endParaRPr lang="es-ES" altLang="en-US"/>
          </a:p>
          <a:p>
            <a:r>
              <a:rPr lang="en-US" altLang="es-ES"/>
              <a:t>Loaded Data: Imported SpaceX launch data.</a:t>
            </a:r>
            <a:endParaRPr lang="en-US" altLang="es-ES"/>
          </a:p>
          <a:p>
            <a:r>
              <a:rPr lang="en-US" altLang="es-ES"/>
              <a:t>Cleaned Data: Handled missing values and encoded categorical variables.</a:t>
            </a:r>
            <a:endParaRPr lang="en-US" altLang="es-ES"/>
          </a:p>
          <a:p>
            <a:endParaRPr lang="en-US" altLang="es-ES"/>
          </a:p>
          <a:p>
            <a:r>
              <a:rPr lang="en-US" altLang="es-ES"/>
              <a:t>Model Building</a:t>
            </a:r>
            <a:endParaRPr lang="en-US" altLang="es-ES"/>
          </a:p>
          <a:p>
            <a:r>
              <a:rPr lang="en-US" altLang="es-ES"/>
              <a:t>Selected Algorithms</a:t>
            </a:r>
            <a:endParaRPr lang="en-US" altLang="es-ES"/>
          </a:p>
          <a:p>
            <a:r>
              <a:rPr lang="en-US" altLang="es-ES"/>
              <a:t>Chose Decision Tree, K-Nearest Neighbors, Logistic Regression, and Support Vector Machine.</a:t>
            </a:r>
            <a:endParaRPr lang="en-US" altLang="es-ES"/>
          </a:p>
          <a:p>
            <a:endParaRPr lang="en-US" altLang="es-ES"/>
          </a:p>
          <a:p>
            <a:r>
              <a:rPr lang="en-US" altLang="es-ES"/>
              <a:t>Model Evaluation</a:t>
            </a:r>
            <a:endParaRPr lang="en-US" altLang="es-ES"/>
          </a:p>
          <a:p>
            <a:r>
              <a:rPr lang="en-US" altLang="es-ES"/>
              <a:t>Cross-Validation</a:t>
            </a:r>
            <a:r>
              <a:rPr lang="es-ES" altLang="en-US"/>
              <a:t>: </a:t>
            </a:r>
            <a:r>
              <a:rPr lang="en-US" altLang="es-ES"/>
              <a:t>Used GridSearchCV with `cv=10` to evaluate models.</a:t>
            </a:r>
            <a:endParaRPr lang="en-US" altLang="es-ES"/>
          </a:p>
          <a:p>
            <a:r>
              <a:rPr lang="en-US" altLang="es-ES"/>
              <a:t>Focused on accuracy to compare models.</a:t>
            </a:r>
            <a:endParaRPr lang="en-US" altLang="es-ES"/>
          </a:p>
          <a:p>
            <a:endParaRPr lang="en-US" altLang="es-ES"/>
          </a:p>
          <a:p>
            <a:r>
              <a:rPr lang="en-US" altLang="es-ES"/>
              <a:t>Model Improvement**</a:t>
            </a:r>
            <a:endParaRPr lang="en-US" altLang="es-ES"/>
          </a:p>
          <a:p>
            <a:r>
              <a:rPr lang="en-US" altLang="es-ES"/>
              <a:t>   - Hyperparameter Tuning**: Adjusted parameters to improve performance.</a:t>
            </a:r>
            <a:endParaRPr lang="en-US" altLang="es-ES"/>
          </a:p>
          <a:p>
            <a:r>
              <a:rPr lang="en-US" altLang="es-ES"/>
              <a:t>   - Feature Engineering**: Added/removed features based on importance.</a:t>
            </a:r>
            <a:endParaRPr lang="es-ES" altLang="en-US"/>
          </a:p>
        </p:txBody>
      </p:sp>
      <p:sp>
        <p:nvSpPr>
          <p:cNvPr id="8" name="Cuadro de texto 7"/>
          <p:cNvSpPr txBox="1"/>
          <p:nvPr/>
        </p:nvSpPr>
        <p:spPr>
          <a:xfrm>
            <a:off x="8357870" y="2963545"/>
            <a:ext cx="245745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ym typeface="+mn-ea"/>
              </a:rPr>
              <a:t>Flowchart</a:t>
            </a:r>
            <a:endParaRPr lang="en-US" altLang="es-ES">
              <a:sym typeface="+mn-ea"/>
            </a:endParaRPr>
          </a:p>
          <a:p>
            <a:endParaRPr lang="en-US" altLang="es-ES">
              <a:sym typeface="+mn-ea"/>
            </a:endParaRPr>
          </a:p>
          <a:p>
            <a:r>
              <a:rPr lang="en-US" altLang="es-ES">
                <a:sym typeface="+mn-ea"/>
              </a:rPr>
              <a:t>Data Preparation</a:t>
            </a:r>
            <a:endParaRPr lang="en-US" altLang="es-ES"/>
          </a:p>
          <a:p>
            <a:r>
              <a:rPr lang="en-US" altLang="es-ES">
                <a:sym typeface="+mn-ea"/>
              </a:rPr>
              <a:t>       </a:t>
            </a:r>
            <a:r>
              <a:rPr lang="en-US" altLang="en-US">
                <a:sym typeface="+mn-ea"/>
              </a:rPr>
              <a:t>↓</a:t>
            </a:r>
            <a:endParaRPr lang="en-US" altLang="en-US"/>
          </a:p>
          <a:p>
            <a:r>
              <a:rPr lang="en-US" altLang="es-ES">
                <a:sym typeface="+mn-ea"/>
              </a:rPr>
              <a:t>Model Building</a:t>
            </a:r>
            <a:endParaRPr lang="en-US" altLang="es-ES"/>
          </a:p>
          <a:p>
            <a:r>
              <a:rPr lang="en-US" altLang="es-ES">
                <a:sym typeface="+mn-ea"/>
              </a:rPr>
              <a:t>       </a:t>
            </a:r>
            <a:r>
              <a:rPr lang="en-US" altLang="en-US">
                <a:sym typeface="+mn-ea"/>
              </a:rPr>
              <a:t>↓</a:t>
            </a:r>
            <a:endParaRPr lang="en-US" altLang="en-US"/>
          </a:p>
          <a:p>
            <a:r>
              <a:rPr lang="en-US" altLang="es-ES">
                <a:sym typeface="+mn-ea"/>
              </a:rPr>
              <a:t>Model Evaluation</a:t>
            </a:r>
            <a:endParaRPr lang="en-US" altLang="es-ES"/>
          </a:p>
          <a:p>
            <a:r>
              <a:rPr lang="en-US" altLang="es-ES">
                <a:sym typeface="+mn-ea"/>
              </a:rPr>
              <a:t>       </a:t>
            </a:r>
            <a:r>
              <a:rPr lang="en-US" altLang="en-US">
                <a:sym typeface="+mn-ea"/>
              </a:rPr>
              <a:t>↓</a:t>
            </a:r>
            <a:endParaRPr lang="en-US" altLang="en-US"/>
          </a:p>
          <a:p>
            <a:r>
              <a:rPr lang="en-US" altLang="es-ES">
                <a:sym typeface="+mn-ea"/>
              </a:rPr>
              <a:t>Model Improvement</a:t>
            </a:r>
            <a:endParaRPr lang="en-US" altLang="es-ES"/>
          </a:p>
          <a:p>
            <a:r>
              <a:rPr lang="en-US" altLang="es-ES">
                <a:sym typeface="+mn-ea"/>
              </a:rPr>
              <a:t>       </a:t>
            </a:r>
            <a:r>
              <a:rPr lang="en-US" altLang="en-US">
                <a:sym typeface="+mn-ea"/>
              </a:rPr>
              <a:t>↓</a:t>
            </a:r>
            <a:endParaRPr lang="en-US" altLang="en-US"/>
          </a:p>
          <a:p>
            <a:r>
              <a:rPr lang="en-US" altLang="es-ES">
                <a:sym typeface="+mn-ea"/>
              </a:rPr>
              <a:t>Best Model Selection</a:t>
            </a:r>
            <a:endParaRPr lang="en-US" altLang="es-ES">
              <a:sym typeface="+mn-ea"/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7462520" y="1329690"/>
            <a:ext cx="4739640" cy="193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 altLang="es-ES"/>
          </a:p>
          <a:p>
            <a:r>
              <a:rPr lang="en-US" altLang="es-ES">
                <a:sym typeface="+mn-ea"/>
              </a:rPr>
              <a:t>Best Model Selection</a:t>
            </a:r>
            <a:endParaRPr lang="en-US" altLang="es-ES"/>
          </a:p>
          <a:p>
            <a:r>
              <a:rPr lang="en-US" altLang="es-ES">
                <a:sym typeface="+mn-ea"/>
              </a:rPr>
              <a:t>Compared models using cross-validation scores.</a:t>
            </a:r>
            <a:endParaRPr lang="en-US" altLang="es-ES"/>
          </a:p>
          <a:p>
            <a:r>
              <a:rPr lang="en-US" altLang="es-ES">
                <a:sym typeface="+mn-ea"/>
              </a:rPr>
              <a:t>Chose the model with the highest accuracy.</a:t>
            </a:r>
            <a:endParaRPr lang="en-US" altLang="es-ES"/>
          </a:p>
          <a:p>
            <a:endParaRPr lang="en-US" altLang="es-E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770255" y="1440815"/>
            <a:ext cx="10075545" cy="4584700"/>
          </a:xfrm>
          <a:prstGeom prst="rect">
            <a:avLst/>
          </a:prstGeom>
        </p:spPr>
        <p:txBody>
          <a:bodyPr>
            <a:noAutofit/>
          </a:bodyPr>
          <a:p>
            <a:r>
              <a:rPr sz="1600" b="1"/>
              <a:t>Visual Analytics</a:t>
            </a:r>
            <a:endParaRPr sz="1600" b="1"/>
          </a:p>
          <a:p>
            <a:pPr indent="0">
              <a:buFont typeface="Arial" panose="020B0604020202020204"/>
              <a:buNone/>
            </a:pPr>
            <a:endParaRPr sz="1600"/>
          </a:p>
          <a:p>
            <a:pPr indent="0">
              <a:buFont typeface="Arial" panose="020B0604020202020204"/>
              <a:buNone/>
            </a:pPr>
            <a:r>
              <a:rPr sz="1600"/>
              <a:t>Launch Site Distribution: Most launch sites are positioned near the equator, and all are strategically located close to the coast.</a:t>
            </a:r>
            <a:endParaRPr sz="1600"/>
          </a:p>
          <a:p>
            <a:pPr indent="0">
              <a:buFont typeface="Arial" panose="020B0604020202020204"/>
              <a:buNone/>
            </a:pPr>
            <a:endParaRPr sz="1600"/>
          </a:p>
          <a:p>
            <a:pPr indent="0">
              <a:buFont typeface="Arial" panose="020B0604020202020204"/>
              <a:buNone/>
            </a:pPr>
            <a:r>
              <a:rPr sz="1600"/>
              <a:t>Safety &amp; Accessibility: Launch sites are far from populated areas (e.g., cities, highways, railways) to minimize damage in case of a failure. They are also conveniently located to facilitate transportation of people and materials needed for launch activities.</a:t>
            </a:r>
            <a:endParaRPr sz="1600"/>
          </a:p>
          <a:p>
            <a:pPr>
              <a:buFont typeface="Arial" panose="020B0604020202020204"/>
              <a:buChar char="•"/>
            </a:pPr>
            <a:endParaRPr sz="1600"/>
          </a:p>
          <a:p>
            <a:r>
              <a:rPr sz="1600" b="1"/>
              <a:t>Predictive Analytics</a:t>
            </a:r>
            <a:endParaRPr sz="1600" b="1"/>
          </a:p>
          <a:p>
            <a:endParaRPr sz="1600"/>
          </a:p>
          <a:p>
            <a:r>
              <a:rPr sz="1600"/>
              <a:t>Best Model: The Decision Tree model provides the most accurate predictions for launch success and landing outcomes in the dataset.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05" y="1722120"/>
            <a:ext cx="6362700" cy="4933950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838200" y="197167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Class 1 (orange) = success</a:t>
            </a:r>
            <a:endParaRPr lang="es-ES" altLang="en-US"/>
          </a:p>
          <a:p>
            <a:r>
              <a:rPr lang="es-ES" altLang="en-US"/>
              <a:t>Class 2 (blue) = failure</a:t>
            </a:r>
            <a:endParaRPr lang="es-E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40" y="1728470"/>
            <a:ext cx="6415405" cy="4297045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361950" y="21431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PayloadMass value is displayed in Kg</a:t>
            </a:r>
            <a:endParaRPr lang="es-E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525" y="1743075"/>
            <a:ext cx="5601970" cy="4339590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628650" y="19907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Value range 1 to 0 represent a success rate from 100% to 0%</a:t>
            </a:r>
            <a:endParaRPr lang="es-E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75" y="1666875"/>
            <a:ext cx="5953125" cy="45046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85" y="1680845"/>
            <a:ext cx="6657340" cy="4762500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190500" y="1914525"/>
            <a:ext cx="2458085" cy="2978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/>
              <a:t>PayloadMass value is displayed in Kg</a:t>
            </a:r>
            <a:endParaRPr lang="es-E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10" y="1547495"/>
            <a:ext cx="6891655" cy="5158105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381000" y="1876425"/>
            <a:ext cx="2006600" cy="4078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/>
              <a:t>Success value from 1 to 0, represent from 100% to 0% success</a:t>
            </a:r>
            <a:endParaRPr lang="es-E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495300" y="414401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s-ES"/>
              <a:t>Launch Site </a:t>
            </a:r>
            <a:r>
              <a:rPr lang="es-ES" altLang="en-US"/>
              <a:t>Unique </a:t>
            </a:r>
            <a:r>
              <a:rPr lang="en-US" altLang="es-ES"/>
              <a:t>Names</a:t>
            </a:r>
            <a:endParaRPr lang="en-US" altLang="es-ES"/>
          </a:p>
          <a:p>
            <a:r>
              <a:rPr lang="es-ES" altLang="en-US"/>
              <a:t>1. </a:t>
            </a:r>
            <a:r>
              <a:rPr lang="en-US" altLang="es-ES"/>
              <a:t>CCAFS LC-40</a:t>
            </a:r>
            <a:endParaRPr lang="en-US" altLang="es-ES"/>
          </a:p>
          <a:p>
            <a:r>
              <a:rPr lang="es-ES" altLang="en-US"/>
              <a:t>2. </a:t>
            </a:r>
            <a:r>
              <a:rPr lang="en-US" altLang="es-ES"/>
              <a:t>CCAFS SLC-40</a:t>
            </a:r>
            <a:endParaRPr lang="en-US" altLang="es-ES"/>
          </a:p>
          <a:p>
            <a:r>
              <a:rPr lang="es-ES" altLang="en-US"/>
              <a:t>3. </a:t>
            </a:r>
            <a:r>
              <a:rPr lang="en-US" altLang="es-ES"/>
              <a:t>KSC LC-39A</a:t>
            </a:r>
            <a:endParaRPr lang="en-US" altLang="es-ES"/>
          </a:p>
          <a:p>
            <a:r>
              <a:rPr lang="es-ES" altLang="en-US"/>
              <a:t>4. </a:t>
            </a:r>
            <a:r>
              <a:rPr lang="en-US" altLang="es-ES"/>
              <a:t>VAFB SLC-4E</a:t>
            </a:r>
            <a:endParaRPr lang="en-US" altLang="es-ES"/>
          </a:p>
        </p:txBody>
      </p:sp>
      <p:sp>
        <p:nvSpPr>
          <p:cNvPr id="6" name="Cuadro de texto 5"/>
          <p:cNvSpPr txBox="1"/>
          <p:nvPr/>
        </p:nvSpPr>
        <p:spPr>
          <a:xfrm>
            <a:off x="7221855" y="33051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Query Result</a:t>
            </a:r>
            <a:endParaRPr lang="es-ES" alt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0" y="3707130"/>
            <a:ext cx="694309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330" y="1571625"/>
            <a:ext cx="6390640" cy="4995545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285750" y="1571625"/>
            <a:ext cx="40640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Query and Result displayed from code in the screenshot next to this text.</a:t>
            </a:r>
            <a:endParaRPr lang="es-ES" altLang="en-US"/>
          </a:p>
          <a:p>
            <a:endParaRPr lang="es-ES" altLang="en-US"/>
          </a:p>
          <a:p>
            <a:r>
              <a:rPr lang="es-ES" altLang="en-US"/>
              <a:t>LIKE ‘CCA%’ contains the ‘%’ placeholder, indicating any additional char can follow the CCA value.</a:t>
            </a:r>
            <a:endParaRPr lang="es-ES" altLang="en-US"/>
          </a:p>
          <a:p>
            <a:endParaRPr lang="es-ES" altLang="en-US"/>
          </a:p>
          <a:p>
            <a:r>
              <a:rPr lang="es-ES" altLang="en-US"/>
              <a:t>LIMIT 5 restrains the number of results to 5, ensuring no further entries are shown, even when they exist.</a:t>
            </a:r>
            <a:endParaRPr lang="es-E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1414145"/>
            <a:ext cx="6941820" cy="35902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0" y="2001520"/>
            <a:ext cx="8398510" cy="3437255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114300" y="1633220"/>
            <a:ext cx="31877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Tanks to build-in AVG() we can directly get the average in a single line.</a:t>
            </a:r>
            <a:endParaRPr lang="es-ES" altLang="en-US"/>
          </a:p>
          <a:p>
            <a:endParaRPr lang="es-ES" altLang="en-US"/>
          </a:p>
          <a:p>
            <a:r>
              <a:rPr lang="es-ES" altLang="en-US"/>
              <a:t>With WHERRE Booster_Version = ‘F9 v1.1’, we are exclusively getting the records with the specific type of booster.</a:t>
            </a:r>
            <a:endParaRPr lang="es-E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95" y="1699895"/>
            <a:ext cx="10081260" cy="1920875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1066800" y="4352925"/>
            <a:ext cx="974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MIN() ensures we get the minimum value from a series of records</a:t>
            </a:r>
            <a:endParaRPr lang="es-ES" altLang="en-US"/>
          </a:p>
        </p:txBody>
      </p:sp>
      <p:sp>
        <p:nvSpPr>
          <p:cNvPr id="7" name="Cuadro de texto 6"/>
          <p:cNvSpPr txBox="1"/>
          <p:nvPr/>
        </p:nvSpPr>
        <p:spPr>
          <a:xfrm>
            <a:off x="1204595" y="4848225"/>
            <a:ext cx="9722485" cy="424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/>
              <a:t>WHERE Landing_Outcome =? ‘Success (ground pad)’ limits the returned results to those with a successful ground landing.</a:t>
            </a:r>
            <a:endParaRPr lang="es-E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770011" y="4243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r>
              <a:rPr lang="es-ES" altLang="en-US" dirty="0">
                <a:solidFill>
                  <a:srgbClr val="0B49CB"/>
                </a:solidFill>
                <a:latin typeface="Abadi"/>
              </a:rPr>
              <a:t>: Methodologies Overview</a:t>
            </a:r>
            <a:endParaRPr lang="es-ES" alt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374650" y="1390650"/>
            <a:ext cx="11432540" cy="1810385"/>
          </a:xfrm>
          <a:prstGeom prst="rect">
            <a:avLst/>
          </a:prstGeom>
        </p:spPr>
        <p:txBody>
          <a:bodyPr>
            <a:noAutofit/>
          </a:bodyPr>
          <a:p>
            <a:pPr algn="just">
              <a:spcAft>
                <a:spcPct val="0"/>
              </a:spcAft>
            </a:pPr>
            <a:r>
              <a:rPr i="1">
                <a:cs typeface="+mn-lt"/>
              </a:rPr>
              <a:t>The research </a:t>
            </a:r>
            <a:r>
              <a:rPr lang="es-ES" i="1">
                <a:cs typeface="+mn-lt"/>
              </a:rPr>
              <a:t>is focused</a:t>
            </a:r>
            <a:r>
              <a:rPr i="1">
                <a:cs typeface="+mn-lt"/>
              </a:rPr>
              <a:t> on identifying key factors that contribute to successful rocket landings. The following steps were undertaken to achieve this goal:</a:t>
            </a:r>
            <a:endParaRPr i="1">
              <a:cs typeface="+mn-lt"/>
            </a:endParaRPr>
          </a:p>
          <a:p>
            <a:pPr algn="just">
              <a:spcAft>
                <a:spcPct val="0"/>
              </a:spcAft>
            </a:pPr>
            <a:endParaRPr i="1"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Data Collection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Utilized SpaceX REST API and web scraping tools to gather relevant data.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Data Wrangling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Processed and structured data to create a success/failure outcome variable.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Data Exploration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Employed data visualization techniques to analyze variables such as:</a:t>
            </a:r>
            <a:endParaRPr>
              <a:cs typeface="+mn-lt"/>
            </a:endParaRPr>
          </a:p>
          <a:p>
            <a:pPr lvl="2" algn="just">
              <a:buFont typeface="Arial" panose="020B0604020202020204"/>
              <a:buChar char="•"/>
            </a:pPr>
            <a:r>
              <a:rPr>
                <a:cs typeface="+mn-lt"/>
              </a:rPr>
              <a:t>Payload, launch site, flight number, and annual trends.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Data Analysis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Used SQL to compute key statistics, including:</a:t>
            </a:r>
            <a:endParaRPr>
              <a:cs typeface="+mn-lt"/>
            </a:endParaRPr>
          </a:p>
          <a:p>
            <a:pPr lvl="2" algn="just">
              <a:buFont typeface="Arial" panose="020B0604020202020204"/>
              <a:buChar char="•"/>
            </a:pPr>
            <a:r>
              <a:rPr>
                <a:cs typeface="+mn-lt"/>
              </a:rPr>
              <a:t>Total payload, payload ranges for successful launches, and counts of successful and failed outcomes.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Exploration of Launch Sites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Examined success rates and their proximity to geographical markers.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Data Visualization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Highlighted launch sites with the highest success rates and optimal payload ranges.</a:t>
            </a:r>
            <a:endParaRPr>
              <a:cs typeface="+mn-lt"/>
            </a:endParaRPr>
          </a:p>
          <a:p>
            <a:pPr algn="just">
              <a:buAutoNum type="arabicPeriod"/>
            </a:pPr>
            <a:r>
              <a:rPr b="1">
                <a:cs typeface="+mn-lt"/>
              </a:rPr>
              <a:t>Model Building</a:t>
            </a:r>
            <a:endParaRPr b="1">
              <a:cs typeface="+mn-lt"/>
            </a:endParaRPr>
          </a:p>
          <a:p>
            <a:pPr lvl="1" algn="just">
              <a:buFont typeface="Arial" panose="020B0604020202020204"/>
              <a:buChar char="◦"/>
            </a:pPr>
            <a:r>
              <a:rPr>
                <a:cs typeface="+mn-lt"/>
              </a:rPr>
              <a:t>Developed predictive models (logistic regression, support vector machines (SVM), decision trees, and K-nearest neighbor (KNN)) to forecast landing outcomes.</a:t>
            </a:r>
            <a:endParaRPr>
              <a:cs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1610360"/>
            <a:ext cx="9608820" cy="3066415"/>
          </a:xfrm>
          <a:prstGeom prst="rect">
            <a:avLst/>
          </a:prstGeom>
        </p:spPr>
      </p:pic>
      <p:sp>
        <p:nvSpPr>
          <p:cNvPr id="3" name="Cuadro de texto 2"/>
          <p:cNvSpPr txBox="1"/>
          <p:nvPr/>
        </p:nvSpPr>
        <p:spPr>
          <a:xfrm>
            <a:off x="933450" y="5095875"/>
            <a:ext cx="9446260" cy="1282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/>
              <a:t>BETWEEN 4000 AND 6000 is key to limit the Payload Mass required in our results. With they WHERE clause, we are limiting ourselves to those with a successful drone ship.</a:t>
            </a:r>
            <a:endParaRPr lang="es-E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" y="1624330"/>
            <a:ext cx="11459210" cy="2009140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400050" y="4200525"/>
            <a:ext cx="11006455" cy="1633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/>
              <a:t>CASE WHEN is needed to create a personalized boolean return statement.</a:t>
            </a:r>
            <a:endParaRPr lang="es-E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55" y="1596390"/>
            <a:ext cx="6553200" cy="41992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462405"/>
            <a:ext cx="9779635" cy="3100070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1137920" y="4937760"/>
            <a:ext cx="9766935" cy="812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/>
              <a:t>substr() ensures we get the month value. </a:t>
            </a:r>
            <a:r>
              <a:rPr lang="en-US" altLang="es-ES"/>
              <a:t>WHERE substr(Date,0,5)</a:t>
            </a:r>
            <a:r>
              <a:rPr lang="es-ES" altLang="en-US"/>
              <a:t> take care of ensure we cosider only the beginning from date value, for the year.</a:t>
            </a:r>
            <a:endParaRPr lang="es-E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1414145"/>
            <a:ext cx="10515600" cy="3134995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800100" y="5267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s-ES" altLang="en-US"/>
          </a:p>
        </p:txBody>
      </p:sp>
      <p:sp>
        <p:nvSpPr>
          <p:cNvPr id="7" name="Cuadro de texto 6"/>
          <p:cNvSpPr txBox="1"/>
          <p:nvPr/>
        </p:nvSpPr>
        <p:spPr>
          <a:xfrm>
            <a:off x="762000" y="5095875"/>
            <a:ext cx="10453370" cy="539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s-E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" altLang="en-US" dirty="0">
                <a:solidFill>
                  <a:srgbClr val="0B49CB"/>
                </a:solidFill>
                <a:latin typeface="Abadi"/>
              </a:rPr>
              <a:t>Equatorial Launch Sites</a:t>
            </a:r>
            <a:endParaRPr lang="es-ES" alt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55" y="1721485"/>
            <a:ext cx="6905625" cy="4705985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393700" y="1721485"/>
            <a:ext cx="3513455" cy="4800600"/>
          </a:xfrm>
          <a:prstGeom prst="rect">
            <a:avLst/>
          </a:prstGeom>
        </p:spPr>
        <p:txBody>
          <a:bodyPr>
            <a:noAutofit/>
          </a:bodyPr>
          <a:p>
            <a:pPr algn="just"/>
            <a:r>
              <a:rPr lang="es-ES" i="0">
                <a:solidFill>
                  <a:srgbClr val="000000"/>
                </a:solidFill>
              </a:rPr>
              <a:t>Launch Sites are </a:t>
            </a:r>
            <a:r>
              <a:rPr i="0">
                <a:solidFill>
                  <a:srgbClr val="000000"/>
                </a:solidFill>
              </a:rPr>
              <a:t>close</a:t>
            </a:r>
            <a:r>
              <a:rPr lang="es-ES" i="0">
                <a:solidFill>
                  <a:srgbClr val="000000"/>
                </a:solidFill>
              </a:rPr>
              <a:t> </a:t>
            </a:r>
            <a:r>
              <a:rPr i="0">
                <a:solidFill>
                  <a:srgbClr val="000000"/>
                </a:solidFill>
              </a:rPr>
              <a:t>the equator</a:t>
            </a:r>
            <a:r>
              <a:rPr lang="es-ES" i="0">
                <a:solidFill>
                  <a:srgbClr val="000000"/>
                </a:solidFill>
              </a:rPr>
              <a:t>. There, it is easiest </a:t>
            </a:r>
            <a:r>
              <a:rPr i="0">
                <a:solidFill>
                  <a:srgbClr val="000000"/>
                </a:solidFill>
              </a:rPr>
              <a:t>it is to</a:t>
            </a:r>
            <a:endParaRPr i="0">
              <a:solidFill>
                <a:srgbClr val="000000"/>
              </a:solidFill>
            </a:endParaRPr>
          </a:p>
          <a:p>
            <a:pPr algn="just"/>
            <a:r>
              <a:rPr i="0">
                <a:solidFill>
                  <a:srgbClr val="000000"/>
                </a:solidFill>
              </a:rPr>
              <a:t>launch to </a:t>
            </a:r>
            <a:r>
              <a:rPr lang="es-ES" i="0">
                <a:solidFill>
                  <a:srgbClr val="000000"/>
                </a:solidFill>
              </a:rPr>
              <a:t>the </a:t>
            </a:r>
            <a:r>
              <a:rPr i="0">
                <a:solidFill>
                  <a:srgbClr val="000000"/>
                </a:solidFill>
              </a:rPr>
              <a:t>equatorial orbit</a:t>
            </a:r>
            <a:r>
              <a:rPr lang="es-ES" i="0">
                <a:solidFill>
                  <a:srgbClr val="000000"/>
                </a:solidFill>
              </a:rPr>
              <a:t>. </a:t>
            </a:r>
            <a:endParaRPr lang="es-ES" i="0">
              <a:solidFill>
                <a:srgbClr val="000000"/>
              </a:solidFill>
            </a:endParaRPr>
          </a:p>
          <a:p>
            <a:pPr algn="just"/>
            <a:endParaRPr lang="es-ES" i="0">
              <a:solidFill>
                <a:srgbClr val="000000"/>
              </a:solidFill>
            </a:endParaRPr>
          </a:p>
          <a:p>
            <a:pPr algn="just"/>
            <a:r>
              <a:rPr lang="es-ES" i="0">
                <a:solidFill>
                  <a:srgbClr val="000000"/>
                </a:solidFill>
              </a:rPr>
              <a:t>Additionally, thanks to the</a:t>
            </a:r>
            <a:r>
              <a:rPr i="0">
                <a:solidFill>
                  <a:srgbClr val="000000"/>
                </a:solidFill>
              </a:rPr>
              <a:t>Earth's rotation</a:t>
            </a:r>
            <a:r>
              <a:rPr lang="es-ES" i="0">
                <a:solidFill>
                  <a:srgbClr val="000000"/>
                </a:solidFill>
              </a:rPr>
              <a:t>, r</a:t>
            </a:r>
            <a:r>
              <a:rPr i="0">
                <a:solidFill>
                  <a:srgbClr val="000000"/>
                </a:solidFill>
              </a:rPr>
              <a:t>ockets launched from sites near the equator get an</a:t>
            </a:r>
            <a:endParaRPr i="0">
              <a:solidFill>
                <a:srgbClr val="000000"/>
              </a:solidFill>
            </a:endParaRPr>
          </a:p>
          <a:p>
            <a:pPr algn="just"/>
            <a:r>
              <a:rPr i="0">
                <a:solidFill>
                  <a:srgbClr val="000000"/>
                </a:solidFill>
              </a:rPr>
              <a:t>additional boost</a:t>
            </a:r>
            <a:r>
              <a:rPr lang="es-ES" i="0">
                <a:solidFill>
                  <a:srgbClr val="000000"/>
                </a:solidFill>
              </a:rPr>
              <a:t>, thus saving on fuel costs.</a:t>
            </a:r>
            <a:endParaRPr lang="es-ES" i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" altLang="en-US" dirty="0">
                <a:solidFill>
                  <a:srgbClr val="0B49CB"/>
                </a:solidFill>
                <a:latin typeface="Abadi"/>
              </a:rPr>
              <a:t>Launch Outcomes</a:t>
            </a:r>
            <a:endParaRPr lang="es-ES" alt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55" y="1942465"/>
            <a:ext cx="6858000" cy="461073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361950" y="185737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Analyzing launching outcomes provides an useful insight in optimal launch location for future missions.</a:t>
            </a:r>
            <a:endParaRPr lang="es-E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" altLang="en-US" dirty="0">
                <a:solidFill>
                  <a:srgbClr val="0B49CB"/>
                </a:solidFill>
                <a:latin typeface="Abadi"/>
              </a:rPr>
              <a:t>Launch Proximities</a:t>
            </a:r>
            <a:endParaRPr lang="es-ES" alt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80" y="1642110"/>
            <a:ext cx="7068820" cy="3458210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43180" y="1642110"/>
            <a:ext cx="5080000" cy="3291840"/>
          </a:xfrm>
          <a:prstGeom prst="rect">
            <a:avLst/>
          </a:prstGeom>
        </p:spPr>
        <p:txBody>
          <a:bodyPr>
            <a:spAutoFit/>
          </a:bodyPr>
          <a:p>
            <a:r>
              <a:rPr sz="1600"/>
              <a:t>Why Launch Sites Are Near Coasts and Isolated Areas</a:t>
            </a:r>
            <a:r>
              <a:rPr lang="es-ES" sz="1600"/>
              <a:t>?</a:t>
            </a:r>
            <a:endParaRPr lang="es-ES" sz="1600"/>
          </a:p>
          <a:p>
            <a:endParaRPr sz="1600"/>
          </a:p>
          <a:p>
            <a:r>
              <a:rPr sz="1600"/>
              <a:t>Ensures that spent rocket stages or debris from failed launches fall into the ocean, avoiding harm to people or property.</a:t>
            </a:r>
            <a:endParaRPr sz="1600"/>
          </a:p>
          <a:p>
            <a:endParaRPr sz="1600"/>
          </a:p>
          <a:p>
            <a:r>
              <a:rPr sz="1600"/>
              <a:t>Launch sites require exclusion zones to prevent unauthorized access and to keep people safe during launches. These zones protect against potential hazards such as explosions or debris.</a:t>
            </a:r>
            <a:endParaRPr sz="1600"/>
          </a:p>
          <a:p>
            <a:endParaRPr sz="1600"/>
          </a:p>
          <a:p>
            <a:r>
              <a:rPr sz="1600"/>
              <a:t>Sites must be far from cities, highways, or railways to minimize damage risks from failed launches.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r>
              <a:rPr lang="es-ES" altLang="en-US" dirty="0">
                <a:solidFill>
                  <a:srgbClr val="0B49CB"/>
                </a:solidFill>
                <a:latin typeface="Abadi"/>
              </a:rPr>
              <a:t>: Key Results</a:t>
            </a:r>
            <a:endParaRPr lang="es-ES" alt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3" name="Cuadro de texto 2"/>
          <p:cNvSpPr txBox="1"/>
          <p:nvPr/>
        </p:nvSpPr>
        <p:spPr>
          <a:xfrm>
            <a:off x="764540" y="1676400"/>
            <a:ext cx="10521315" cy="4349115"/>
          </a:xfrm>
          <a:prstGeom prst="rect">
            <a:avLst/>
          </a:prstGeom>
        </p:spPr>
        <p:txBody>
          <a:bodyPr>
            <a:noAutofit/>
          </a:bodyPr>
          <a:p>
            <a:pPr>
              <a:spcAft>
                <a:spcPct val="0"/>
              </a:spcAft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1. Exploratory Data Analysis</a:t>
            </a:r>
            <a:endParaRPr b="1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>
                <a:latin typeface="Calibri" panose="020F0502020204030204" charset="0"/>
                <a:cs typeface="Calibri" panose="020F0502020204030204" charset="0"/>
              </a:rPr>
              <a:t>Rocket launch success has improved over time.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>
                <a:latin typeface="Calibri" panose="020F0502020204030204" charset="0"/>
                <a:cs typeface="Calibri" panose="020F0502020204030204" charset="0"/>
              </a:rPr>
              <a:t>KSC LC-39A is the site with the highest success rate.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>
                <a:latin typeface="Calibri" panose="020F0502020204030204" charset="0"/>
                <a:cs typeface="Calibri" panose="020F0502020204030204" charset="0"/>
              </a:rPr>
              <a:t>Specific orbits (e.g., ES-L1, GEO, HEO, SSO) consistently show a 100% success rate.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spcAft>
                <a:spcPct val="0"/>
              </a:spcAft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2. Visualization &amp; Analytics</a:t>
            </a:r>
            <a:endParaRPr b="1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>
                <a:latin typeface="Calibri" panose="020F0502020204030204" charset="0"/>
                <a:cs typeface="Calibri" panose="020F0502020204030204" charset="0"/>
              </a:rPr>
              <a:t>Most launch sites are situated near the equator and close to coastal areas.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Calibri" panose="020F0502020204030204" charset="0"/>
              <a:cs typeface="Calibri" panose="020F0502020204030204" charset="0"/>
            </a:endParaRPr>
          </a:p>
          <a:p>
            <a:pPr>
              <a:spcAft>
                <a:spcPct val="0"/>
              </a:spcAft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3. Predictive Analytics</a:t>
            </a:r>
            <a:endParaRPr b="1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/>
              <a:buChar char="•"/>
            </a:pPr>
            <a:r>
              <a:rPr>
                <a:latin typeface="Calibri" panose="020F0502020204030204" charset="0"/>
                <a:cs typeface="Calibri" panose="020F0502020204030204" charset="0"/>
              </a:rPr>
              <a:t>All models performed comparably on test data, with the decision tree model showing slightly better results.</a:t>
            </a: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" altLang="en-US" dirty="0">
                <a:solidFill>
                  <a:srgbClr val="0B49CB"/>
                </a:solidFill>
                <a:latin typeface="Abadi"/>
              </a:rPr>
              <a:t>Launch Successful Rate</a:t>
            </a:r>
            <a:endParaRPr lang="es-ES" alt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780" y="1773555"/>
            <a:ext cx="6868160" cy="4251960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323850" y="189547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It is proved that KSC LC-39A is the most successful launch site.</a:t>
            </a:r>
            <a:endParaRPr lang="es-ES" altLang="en-US"/>
          </a:p>
          <a:p>
            <a:endParaRPr lang="es-ES" altLang="en-US"/>
          </a:p>
          <a:p>
            <a:r>
              <a:rPr lang="es-ES" altLang="en-US"/>
              <a:t>CCAFS SLC-40 is the least successful.</a:t>
            </a:r>
            <a:endParaRPr lang="es-E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" altLang="en-US" dirty="0">
                <a:solidFill>
                  <a:srgbClr val="0B49CB"/>
                </a:solidFill>
                <a:latin typeface="Abadi"/>
              </a:rPr>
              <a:t>Heavy Payloads Unsuccessful</a:t>
            </a:r>
            <a:endParaRPr lang="es-ES" alt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1470660"/>
            <a:ext cx="8991600" cy="4171950"/>
          </a:xfrm>
          <a:prstGeom prst="rect">
            <a:avLst/>
          </a:prstGeom>
        </p:spPr>
      </p:pic>
      <p:sp>
        <p:nvSpPr>
          <p:cNvPr id="6" name="Cuadro de texto 5"/>
          <p:cNvSpPr txBox="1"/>
          <p:nvPr/>
        </p:nvSpPr>
        <p:spPr>
          <a:xfrm>
            <a:off x="152400" y="1704975"/>
            <a:ext cx="2921000" cy="797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/>
              <a:t>Payloads with 5000+ Kg mostly unsuccessful</a:t>
            </a:r>
            <a:endParaRPr lang="es-E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s-ES" altLang="en-US" dirty="0">
                <a:solidFill>
                  <a:srgbClr val="0B49CB"/>
                </a:solidFill>
                <a:latin typeface="Abadi"/>
              </a:rPr>
              <a:t>Mid and Light Weight Payloads are Successful</a:t>
            </a:r>
            <a:endParaRPr lang="es-ES" alt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266700" y="1895475"/>
            <a:ext cx="3702685" cy="4130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s-ES" altLang="en-US"/>
              <a:t>From 5000 downwards, success rate drastically increases, as long as weigh is also higher than 2000.</a:t>
            </a:r>
            <a:endParaRPr lang="es-ES" altLang="en-US"/>
          </a:p>
          <a:p>
            <a:endParaRPr lang="es-ES" altLang="en-US"/>
          </a:p>
          <a:p>
            <a:r>
              <a:rPr lang="es-ES" altLang="en-US"/>
              <a:t>If payload weight is less that 2000, we are in a similar situation to high weight payloads.</a:t>
            </a:r>
            <a:endParaRPr lang="es-ES" alt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45" y="1537335"/>
            <a:ext cx="7780655" cy="35261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655" y="1476375"/>
            <a:ext cx="4648200" cy="3028950"/>
          </a:xfrm>
          <a:prstGeom prst="rect">
            <a:avLst/>
          </a:prstGeom>
        </p:spPr>
      </p:pic>
      <p:sp>
        <p:nvSpPr>
          <p:cNvPr id="7" name="Cuadro de texto 6"/>
          <p:cNvSpPr txBox="1"/>
          <p:nvPr/>
        </p:nvSpPr>
        <p:spPr>
          <a:xfrm>
            <a:off x="6929755" y="48939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All models are almost equally accurate.</a:t>
            </a:r>
            <a:endParaRPr lang="es-ES" alt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5" y="1764665"/>
            <a:ext cx="6135370" cy="2452370"/>
          </a:xfrm>
          <a:prstGeom prst="rect">
            <a:avLst/>
          </a:prstGeom>
        </p:spPr>
      </p:pic>
      <p:sp>
        <p:nvSpPr>
          <p:cNvPr id="10" name="Cuadro de texto 9"/>
          <p:cNvSpPr txBox="1"/>
          <p:nvPr/>
        </p:nvSpPr>
        <p:spPr>
          <a:xfrm>
            <a:off x="723900" y="492442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By comparing all models, decision tree is slightly more accurate than the rest for this specific case.</a:t>
            </a:r>
            <a:endParaRPr lang="es-E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433195"/>
            <a:ext cx="5328285" cy="4539615"/>
          </a:xfrm>
          <a:prstGeom prst="rect">
            <a:avLst/>
          </a:prstGeom>
        </p:spPr>
      </p:pic>
      <p:sp>
        <p:nvSpPr>
          <p:cNvPr id="3" name="Cuadro de texto 2"/>
          <p:cNvSpPr txBox="1"/>
          <p:nvPr/>
        </p:nvSpPr>
        <p:spPr>
          <a:xfrm>
            <a:off x="6377940" y="1575117"/>
            <a:ext cx="5080000" cy="1383665"/>
          </a:xfrm>
          <a:prstGeom prst="rect">
            <a:avLst/>
          </a:prstGeom>
        </p:spPr>
        <p:txBody>
          <a:bodyPr>
            <a:spAutoFit/>
          </a:bodyPr>
          <a:p>
            <a:r>
              <a:rPr sz="2000" b="0" i="0">
                <a:solidFill>
                  <a:srgbClr val="000000"/>
                </a:solidFill>
              </a:rPr>
              <a:t>Confusion Matrix Output:</a:t>
            </a:r>
            <a:endParaRPr sz="2000" b="0" i="0">
              <a:solidFill>
                <a:srgbClr val="000000"/>
              </a:solidFill>
            </a:endParaRPr>
          </a:p>
          <a:p>
            <a:r>
              <a:rPr sz="1600" b="0" i="0">
                <a:solidFill>
                  <a:srgbClr val="000000"/>
                </a:solidFill>
              </a:rPr>
              <a:t>12 True positive</a:t>
            </a:r>
            <a:r>
              <a:rPr lang="es-ES" sz="1600" b="0" i="0">
                <a:solidFill>
                  <a:srgbClr val="000000"/>
                </a:solidFill>
              </a:rPr>
              <a:t>s</a:t>
            </a:r>
            <a:endParaRPr sz="1600" b="0" i="0">
              <a:solidFill>
                <a:srgbClr val="000000"/>
              </a:solidFill>
            </a:endParaRPr>
          </a:p>
          <a:p>
            <a:r>
              <a:rPr sz="1600" b="0" i="0">
                <a:solidFill>
                  <a:srgbClr val="000000"/>
                </a:solidFill>
              </a:rPr>
              <a:t>3 True negative</a:t>
            </a:r>
            <a:r>
              <a:rPr lang="es-ES" sz="1600" b="0" i="0">
                <a:solidFill>
                  <a:srgbClr val="000000"/>
                </a:solidFill>
              </a:rPr>
              <a:t>s</a:t>
            </a:r>
            <a:endParaRPr sz="1600" b="0" i="0">
              <a:solidFill>
                <a:srgbClr val="000000"/>
              </a:solidFill>
            </a:endParaRPr>
          </a:p>
          <a:p>
            <a:r>
              <a:rPr lang="es-ES" sz="1600" b="0" i="0">
                <a:solidFill>
                  <a:srgbClr val="000000"/>
                </a:solidFill>
              </a:rPr>
              <a:t>3 False positives</a:t>
            </a:r>
            <a:endParaRPr lang="es-ES" sz="1600" b="0" i="0">
              <a:solidFill>
                <a:srgbClr val="000000"/>
              </a:solidFill>
            </a:endParaRPr>
          </a:p>
          <a:p>
            <a:r>
              <a:rPr lang="es-ES" sz="1600" b="0" i="0">
                <a:solidFill>
                  <a:srgbClr val="000000"/>
                </a:solidFill>
              </a:rPr>
              <a:t>0 False negatives</a:t>
            </a:r>
            <a:endParaRPr sz="1600" b="0" i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769620" y="1551305"/>
            <a:ext cx="9752330" cy="5307330"/>
          </a:xfrm>
          <a:prstGeom prst="rect">
            <a:avLst/>
          </a:prstGeom>
        </p:spPr>
        <p:txBody>
          <a:bodyPr>
            <a:noAutofit/>
          </a:bodyPr>
          <a:p>
            <a:pPr indent="0">
              <a:buFont typeface="Arial" panose="020B0604020202020204"/>
              <a:buNone/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Model Performance</a:t>
            </a:r>
            <a:r>
              <a:rPr>
                <a:latin typeface="Calibri" panose="020F0502020204030204" charset="0"/>
                <a:cs typeface="Calibri" panose="020F0502020204030204" charset="0"/>
              </a:rPr>
              <a:t>: All models performed similarly on the test set, with the decision tree model achieving slightly better results.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/>
              <a:buNone/>
            </a:pP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/>
              <a:buNone/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Equatorial Advantage</a:t>
            </a:r>
            <a:r>
              <a:rPr>
                <a:latin typeface="Calibri" panose="020F0502020204030204" charset="0"/>
                <a:cs typeface="Calibri" panose="020F0502020204030204" charset="0"/>
              </a:rPr>
              <a:t>: Most launch sites are near the equator, leveraging Earth’s rotational speed for a natural boost. This reduces fuel and booster requirements, lowering launch costs.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/>
              <a:buNone/>
            </a:pP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/>
              <a:buNone/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Coastal Locations</a:t>
            </a:r>
            <a:r>
              <a:rPr>
                <a:latin typeface="Calibri" panose="020F0502020204030204" charset="0"/>
                <a:cs typeface="Calibri" panose="020F0502020204030204" charset="0"/>
              </a:rPr>
              <a:t>: All launch sites are close to the coast, ensuring safety by minimizing risks to populated areas from debris or failed launches.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/>
              <a:buNone/>
            </a:pP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/>
              <a:buNone/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Launch Success Trends</a:t>
            </a:r>
            <a:r>
              <a:rPr>
                <a:latin typeface="Calibri" panose="020F0502020204030204" charset="0"/>
                <a:cs typeface="Calibri" panose="020F0502020204030204" charset="0"/>
              </a:rPr>
              <a:t>: Success rates have consistently improved over time.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/>
              <a:buNone/>
            </a:pP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/>
              <a:buNone/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KSC LC-39A Highlights</a:t>
            </a:r>
            <a:r>
              <a:rPr>
                <a:latin typeface="Calibri" panose="020F0502020204030204" charset="0"/>
                <a:cs typeface="Calibri" panose="020F0502020204030204" charset="0"/>
              </a:rPr>
              <a:t>: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457200">
              <a:buFont typeface="Arial" panose="020B0604020202020204"/>
              <a:buNone/>
            </a:pPr>
            <a:r>
              <a:rPr>
                <a:latin typeface="Calibri" panose="020F0502020204030204" charset="0"/>
                <a:cs typeface="Calibri" panose="020F0502020204030204" charset="0"/>
              </a:rPr>
              <a:t>Highest overall success rate among launch sites.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457200">
              <a:buFont typeface="Arial" panose="020B0604020202020204"/>
              <a:buNone/>
            </a:pPr>
            <a:r>
              <a:rPr>
                <a:latin typeface="Calibri" panose="020F0502020204030204" charset="0"/>
                <a:cs typeface="Calibri" panose="020F0502020204030204" charset="0"/>
              </a:rPr>
              <a:t>Achieved a 100% success rate for launches with payloads under 5,500 kg.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/>
              <a:buNone/>
            </a:pPr>
            <a:r>
              <a:rPr b="1">
                <a:latin typeface="Calibri" panose="020F0502020204030204" charset="0"/>
                <a:cs typeface="Calibri" panose="020F0502020204030204" charset="0"/>
              </a:rPr>
              <a:t>Orbit Success Rates</a:t>
            </a:r>
            <a:r>
              <a:rPr>
                <a:latin typeface="Calibri" panose="020F0502020204030204" charset="0"/>
                <a:cs typeface="Calibri" panose="020F0502020204030204" charset="0"/>
              </a:rPr>
              <a:t>:</a:t>
            </a:r>
            <a:r>
              <a:rPr lang="es-ES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>
                <a:latin typeface="Calibri" panose="020F0502020204030204" charset="0"/>
                <a:cs typeface="Calibri" panose="020F0502020204030204" charset="0"/>
              </a:rPr>
              <a:t>Orbits ES-L1, GEO, HEO, and SSO maintain a 100% success rate.</a:t>
            </a:r>
            <a:endParaRPr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/>
              <a:buNone/>
            </a:pPr>
            <a:r>
              <a:rPr>
                <a:latin typeface="Calibri" panose="020F0502020204030204" charset="0"/>
                <a:cs typeface="Calibri" panose="020F0502020204030204" charset="0"/>
              </a:rPr>
              <a:t>Payload Mass Influence: Across all launch sites, higher payload masses correlate with higher success rates.</a:t>
            </a: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828040" y="1816735"/>
            <a:ext cx="10535920" cy="4208780"/>
          </a:xfrm>
          <a:prstGeom prst="rect">
            <a:avLst/>
          </a:prstGeom>
        </p:spPr>
        <p:txBody>
          <a:bodyPr>
            <a:noAutofit/>
          </a:bodyPr>
          <a:p>
            <a:r>
              <a:rPr b="1"/>
              <a:t>Background:</a:t>
            </a:r>
            <a:endParaRPr b="1"/>
          </a:p>
          <a:p>
            <a:r>
              <a:t>SpaceX aims to make space travel affordable, achieving milestones like ISS missions, satellite constellations for global internet, and manned spaceflights. Its reusable Falcon 9 first stage reduces launch costs to $62M, compared to $165M for non-reusable competitors.</a:t>
            </a:r>
          </a:p>
          <a:p/>
          <a:p/>
          <a:p>
            <a:r>
              <a:rPr b="1"/>
              <a:t>Objective:</a:t>
            </a:r>
            <a:endParaRPr b="1"/>
          </a:p>
          <a:p>
            <a:r>
              <a:t>Use public data and machine learning to predict first-stage landing success, which directly impacts launch costs.</a:t>
            </a:r>
          </a:p>
          <a:p>
            <a:r>
              <a:t>Key Focus Areas:</a:t>
            </a:r>
          </a:p>
          <a:p>
            <a:pPr>
              <a:buAutoNum type="arabicPeriod"/>
            </a:pPr>
            <a:r>
              <a:t>Analyze how payload mass, launch site, flights, and orbit type affect landing success.</a:t>
            </a:r>
          </a:p>
          <a:p>
            <a:pPr>
              <a:buAutoNum type="arabicPeriod"/>
            </a:pPr>
            <a:r>
              <a:t>Track success trends over time.</a:t>
            </a:r>
          </a:p>
          <a:p>
            <a:pPr>
              <a:buAutoNum type="arabicPeriod"/>
            </a:pPr>
            <a:r>
              <a:t>Determine the best predictive model for landing success.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769620" y="1673860"/>
            <a:ext cx="10515600" cy="4753610"/>
          </a:xfrm>
          <a:prstGeom prst="rect">
            <a:avLst/>
          </a:prstGeom>
        </p:spPr>
        <p:txBody>
          <a:bodyPr>
            <a:noAutofit/>
          </a:bodyPr>
          <a:p>
            <a:r>
              <a:rPr b="1"/>
              <a:t>Methodology: Steps to Analyze and Predict Landing Outcomes</a:t>
            </a:r>
            <a:endParaRPr b="1"/>
          </a:p>
          <a:p/>
          <a:p>
            <a:pPr>
              <a:buAutoNum type="arabicPeriod"/>
            </a:pPr>
            <a:r>
              <a:t>Data Collection:</a:t>
            </a:r>
          </a:p>
          <a:p>
            <a:r>
              <a:t>Use the SpaceX REST API and web scraping to gather relevant data.</a:t>
            </a:r>
          </a:p>
          <a:p>
            <a:pPr>
              <a:buAutoNum type="arabicPeriod"/>
            </a:pPr>
            <a:r>
              <a:t>Data Wrangling:</a:t>
            </a:r>
          </a:p>
          <a:p>
            <a:pPr lvl="1">
              <a:buFont typeface="Arial" panose="020B0604020202020204"/>
              <a:buChar char="◦"/>
            </a:pPr>
            <a:r>
              <a:t>Filter and clean data.</a:t>
            </a:r>
          </a:p>
          <a:p>
            <a:pPr lvl="1">
              <a:buFont typeface="Arial" panose="020B0604020202020204"/>
              <a:buChar char="◦"/>
            </a:pPr>
            <a:r>
              <a:t>Handle missing values.</a:t>
            </a:r>
          </a:p>
          <a:p>
            <a:pPr lvl="1">
              <a:buFont typeface="Arial" panose="020B0604020202020204"/>
              <a:buChar char="◦"/>
            </a:pPr>
            <a:r>
              <a:t>Apply one-hot encoding to prepare for analysis and modeling.</a:t>
            </a:r>
          </a:p>
          <a:p>
            <a:pPr>
              <a:buAutoNum type="arabicPeriod"/>
            </a:pPr>
            <a:r>
              <a:t>Exploratory Data Analysis (EDA):</a:t>
            </a:r>
          </a:p>
          <a:p>
            <a:pPr>
              <a:buAutoNum type="arabicPeriod"/>
            </a:pPr>
          </a:p>
          <a:p>
            <a:r>
              <a:rPr b="1"/>
              <a:t>Perform EDA using SQL queries and data visualization techniques.</a:t>
            </a:r>
            <a:endParaRPr b="1"/>
          </a:p>
          <a:p/>
          <a:p>
            <a:pPr>
              <a:buAutoNum type="arabicPeriod"/>
            </a:pPr>
            <a:r>
              <a:t>Data Visualization:</a:t>
            </a:r>
          </a:p>
          <a:p>
            <a:r>
              <a:t>Create visualizations with Folium and Plotly Dash to better understand patterns.</a:t>
            </a:r>
          </a:p>
          <a:p>
            <a:pPr>
              <a:buAutoNum type="arabicPeriod"/>
            </a:pPr>
            <a:r>
              <a:t>Model Development:</a:t>
            </a:r>
          </a:p>
          <a:p>
            <a:pPr lvl="1">
              <a:buFont typeface="Arial" panose="020B0604020202020204"/>
              <a:buChar char="◦"/>
            </a:pPr>
            <a:r>
              <a:t>Build classification models to predict landing outcomes.</a:t>
            </a:r>
          </a:p>
          <a:p>
            <a:pPr lvl="1">
              <a:buFont typeface="Arial" panose="020B0604020202020204"/>
              <a:buChar char="◦"/>
            </a:pPr>
            <a:r>
              <a:t>Tune and evaluate models to identify the best-performing model and parameters.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788035" y="1256030"/>
            <a:ext cx="10560050" cy="52622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600" b="1"/>
              <a:t>Request Data:</a:t>
            </a:r>
            <a:endParaRPr sz="1600" b="1"/>
          </a:p>
          <a:p>
            <a:r>
              <a:rPr sz="1600"/>
              <a:t>Fetch rocket launch data from the SpaceX API.</a:t>
            </a:r>
            <a:endParaRPr sz="1600"/>
          </a:p>
          <a:p>
            <a:endParaRPr sz="1600"/>
          </a:p>
          <a:p>
            <a:r>
              <a:rPr sz="1600" b="1"/>
              <a:t>Process Response:</a:t>
            </a:r>
            <a:endParaRPr sz="1600" b="1"/>
          </a:p>
          <a:p>
            <a:pPr>
              <a:buFont typeface="Arial" panose="020B0604020202020204"/>
              <a:buChar char="•"/>
            </a:pPr>
            <a:r>
              <a:rPr sz="1600"/>
              <a:t>Decode the API response using .json()</a:t>
            </a:r>
            <a:r>
              <a:rPr lang="es-ES" sz="1600"/>
              <a:t> &amp;&amp; </a:t>
            </a:r>
            <a:r>
              <a:rPr sz="1600"/>
              <a:t>Convert the response into a DataFrame with .json_normalize().</a:t>
            </a:r>
            <a:endParaRPr sz="1600"/>
          </a:p>
          <a:p>
            <a:pPr>
              <a:buFont typeface="Arial" panose="020B0604020202020204"/>
              <a:buChar char="•"/>
            </a:pPr>
            <a:endParaRPr sz="1600"/>
          </a:p>
          <a:p>
            <a:r>
              <a:rPr sz="1600" b="1"/>
              <a:t>Retrieve Launch Details:</a:t>
            </a:r>
            <a:endParaRPr sz="1600" b="1"/>
          </a:p>
          <a:p>
            <a:r>
              <a:rPr sz="1600"/>
              <a:t>Use custom functions to request detailed launch information.</a:t>
            </a:r>
            <a:endParaRPr sz="1600"/>
          </a:p>
          <a:p>
            <a:endParaRPr sz="1600"/>
          </a:p>
          <a:p>
            <a:r>
              <a:rPr sz="1600" b="1"/>
              <a:t>Organize Data:</a:t>
            </a:r>
            <a:endParaRPr sz="1600" b="1"/>
          </a:p>
          <a:p>
            <a:pPr>
              <a:buFont typeface="Arial" panose="020B0604020202020204"/>
              <a:buChar char="•"/>
            </a:pPr>
            <a:r>
              <a:rPr sz="1600"/>
              <a:t>Create a dictionary from the collected data.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Convert the dictionary into a DataFrame.</a:t>
            </a:r>
            <a:endParaRPr sz="1600"/>
          </a:p>
          <a:p>
            <a:pPr>
              <a:buFont typeface="Arial" panose="020B0604020202020204"/>
              <a:buChar char="•"/>
            </a:pPr>
            <a:endParaRPr sz="1600"/>
          </a:p>
          <a:p>
            <a:r>
              <a:rPr sz="1600" b="1"/>
              <a:t>Filter Data:</a:t>
            </a:r>
            <a:endParaRPr sz="1600" b="1"/>
          </a:p>
          <a:p>
            <a:r>
              <a:rPr sz="1600"/>
              <a:t>Retain only Falcon 9 launch records.</a:t>
            </a:r>
            <a:endParaRPr sz="1600"/>
          </a:p>
          <a:p>
            <a:endParaRPr sz="1600"/>
          </a:p>
          <a:p>
            <a:r>
              <a:rPr sz="1600" b="1"/>
              <a:t>Handle Missing Values:</a:t>
            </a:r>
            <a:endParaRPr sz="1600" b="1"/>
          </a:p>
          <a:p>
            <a:r>
              <a:rPr sz="1600"/>
              <a:t>Replace missing values in the Payload Mass column with the calculated mean.</a:t>
            </a:r>
            <a:endParaRPr sz="1600"/>
          </a:p>
          <a:p>
            <a:endParaRPr sz="1600"/>
          </a:p>
          <a:p>
            <a:r>
              <a:rPr sz="1600" b="1"/>
              <a:t>Export Data:</a:t>
            </a:r>
            <a:endParaRPr sz="1600" b="1"/>
          </a:p>
          <a:p>
            <a:r>
              <a:rPr sz="1600"/>
              <a:t>Save the cleaned dataset as a CSV file for further analysis.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/>
</ds:datastoreItem>
</file>

<file path=customXml/itemProps2.xml><?xml version="1.0" encoding="utf-8"?>
<ds:datastoreItem xmlns:ds="http://schemas.openxmlformats.org/officeDocument/2006/customXml" ds:itemID="{FD840426-F08D-42AC-9846-A20E4AB85A26}">
  <ds:schemaRefs/>
</ds:datastoreItem>
</file>

<file path=customXml/itemProps3.xml><?xml version="1.0" encoding="utf-8"?>
<ds:datastoreItem xmlns:ds="http://schemas.openxmlformats.org/officeDocument/2006/customXml" ds:itemID="{54DA07C5-A406-4A0D-B3E6-3856C94AC7F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14909</Words>
  <Application>WPS Presentation</Application>
  <PresentationFormat>Widescreen</PresentationFormat>
  <Paragraphs>530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71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Calibri</vt:lpstr>
      <vt:lpstr>Calibri</vt:lpstr>
      <vt:lpstr>Microsoft YaHei</vt:lpstr>
      <vt:lpstr>Arial Unicode MS</vt:lpstr>
      <vt:lpstr>Segoe WPC</vt:lpstr>
      <vt:lpstr>var(--monaco-monospace-font)</vt:lpstr>
      <vt:lpstr>Avenir Next LT Pro</vt:lpstr>
      <vt:lpstr>Calibri Light</vt:lpstr>
      <vt:lpstr>ArialMT</vt:lpstr>
      <vt:lpstr>Custom Design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David</cp:lastModifiedBy>
  <cp:revision>215</cp:revision>
  <dcterms:created xsi:type="dcterms:W3CDTF">2021-04-29T18:58:00Z</dcterms:created>
  <dcterms:modified xsi:type="dcterms:W3CDTF">2025-01-28T16:30:49Z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D9F80139E12B49FDA1CDEEEF597B2B3D_12</vt:lpwstr>
  </property>
  <property fmtid="{D5CDD505-2E9C-101B-9397-08002B2CF9AE}" pid="4" name="KSOProductBuildVer">
    <vt:lpwstr>3082-12.2.0.19821</vt:lpwstr>
  </property>
</Properties>
</file>